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393" r:id="rId3"/>
    <p:sldId id="397" r:id="rId4"/>
    <p:sldId id="403" r:id="rId5"/>
    <p:sldId id="407" r:id="rId6"/>
    <p:sldId id="411" r:id="rId7"/>
    <p:sldId id="425" r:id="rId8"/>
    <p:sldId id="426" r:id="rId9"/>
    <p:sldId id="276" r:id="rId10"/>
    <p:sldId id="42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98193F-E05E-4612-8F3B-E465CD648955}" v="39" dt="2022-09-26T20:45:25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6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guel\OneDrive%20-%20Universidade%20de%20Lisboa\Documents\Documents\Investigacao\projectos\solar%20cars\horizontal%20sem%20sombreamento\PVdata_38.756_-9.165_SA_crystSi_1kWp_14_0deg_0deg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44308096249535"/>
          <c:y val="4.6207962962962965E-2"/>
          <c:w val="0.73519455419164537"/>
          <c:h val="0.80183111111111116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'PVdata_38.756_-9.165_SA_crystSi'!$B$11:$B$22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'PVdata_38.756_-9.165_SA_crystSi'!$E$11:$E$22</c:f>
              <c:numCache>
                <c:formatCode>0.00</c:formatCode>
                <c:ptCount val="12"/>
                <c:pt idx="0">
                  <c:v>22.125</c:v>
                </c:pt>
                <c:pt idx="1">
                  <c:v>31.624999999999996</c:v>
                </c:pt>
                <c:pt idx="2">
                  <c:v>43.25</c:v>
                </c:pt>
                <c:pt idx="3">
                  <c:v>54.5</c:v>
                </c:pt>
                <c:pt idx="4">
                  <c:v>64.125</c:v>
                </c:pt>
                <c:pt idx="5">
                  <c:v>68.625</c:v>
                </c:pt>
                <c:pt idx="6">
                  <c:v>70.75</c:v>
                </c:pt>
                <c:pt idx="7">
                  <c:v>63.749999999999993</c:v>
                </c:pt>
                <c:pt idx="8">
                  <c:v>50.875</c:v>
                </c:pt>
                <c:pt idx="9">
                  <c:v>34.75</c:v>
                </c:pt>
                <c:pt idx="10">
                  <c:v>24.25</c:v>
                </c:pt>
                <c:pt idx="11">
                  <c:v>20.125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91-B74E-BFD6-8540D525EC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5"/>
        <c:axId val="533117768"/>
        <c:axId val="533118096"/>
      </c:barChart>
      <c:catAx>
        <c:axId val="533117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33118096"/>
        <c:crosses val="autoZero"/>
        <c:auto val="1"/>
        <c:lblAlgn val="ctr"/>
        <c:lblOffset val="100"/>
        <c:tickLblSkip val="2"/>
        <c:noMultiLvlLbl val="0"/>
      </c:catAx>
      <c:valAx>
        <c:axId val="5331180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km/day</a:t>
                </a:r>
              </a:p>
            </c:rich>
          </c:tx>
          <c:layout>
            <c:manualLayout>
              <c:xMode val="edge"/>
              <c:yMode val="edge"/>
              <c:x val="6.1250157811576717E-3"/>
              <c:y val="0.367572809398932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PT"/>
            </a:p>
          </c:txPr>
        </c:title>
        <c:numFmt formatCode="General" sourceLinked="0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533117768"/>
        <c:crosses val="autoZero"/>
        <c:crossBetween val="between"/>
        <c:majorUnit val="20"/>
        <c:minorUnit val="1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9F5B1-07C2-439D-970F-8D07701BA325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544C3-A318-4A59-9121-68C796B20A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82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6ADF-BB85-4EEA-BC9A-195C062177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04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6ADF-BB85-4EEA-BC9A-195C062177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5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6ADF-BB85-4EEA-BC9A-195C062177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1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6ADF-BB85-4EEA-BC9A-195C062177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6ADF-BB85-4EEA-BC9A-195C062177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ED98-7AA0-439A-B94E-62EE1D461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6746C-30AB-4A13-97BB-24F4DE3B13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B5D1-7852-4BAD-A5FE-949EAF09C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88437-7FF7-46CB-AB07-73070783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DCDF0-6C7D-425D-93EA-C35C9CE0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49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8F4-AF3F-4C87-B7D6-7145CB18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74730-5408-43FE-BDE2-E993912BC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D8A52-5628-4100-BB03-7B0963F4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295F8-7CC9-45B7-A598-8514D198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8F414-6B53-4971-963A-7F12C56F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70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306F2D-CCBA-46DE-8F4B-19875D0356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2F51A-1550-4D3C-A693-64553DC09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4A616-CE91-4FCF-8F30-2AF76D4B4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20E9-E586-4A16-B994-2565817B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57B4-FA83-42C7-8EF7-C33AA3A1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45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F89B6-A127-413E-83C2-AFD75606F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DC1B-3F86-4FC8-A33D-88517D673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3726E-9735-4BAE-AE04-3698A9D4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C15CC-02EA-40D8-B171-8D732592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F1788-019D-4AC7-B6D9-313D2943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30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9846D-3516-4C87-B565-B33FFFDB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E453C-ABFF-40E1-A4D9-B70733E18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84BE8-B315-4E2C-AD2A-61CAEB81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E9C27-CF7D-4A04-8BDB-6DB1AA68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F263F-6EDF-49AD-8D02-380BA146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72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98BF-9B0F-4AA0-9877-823DE553E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EFC07-5D67-41CE-ADC1-96BC7CFCA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754EF-B8B3-4E09-8EFD-EF273FD73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F4B61-CDAA-4B56-B073-E178CBF5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83D2D-093A-44AE-BE71-BBD30B088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C0F3F-EA06-41CF-8F9E-6C337576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BB67-6B1C-431A-B852-EE400FEE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B6C3F-8715-4A35-8058-0EB2B36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5F374-89CE-404D-9D3C-DF586CB55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88E51-F322-4655-BD77-51CEC4400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F942E-041C-4A70-930D-A354E5F0C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502F01-61DA-407A-9216-E93E5678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6F628-6C57-4892-B9CB-E2C25B5A9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054DC3-ED18-45C9-B666-76A58315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87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B54C2-6257-46EA-9D87-2E460EDEE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700C1-60BB-464C-81C0-445BFB3FD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E1103-054F-4FE5-B9EA-76807F2FD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74B4E-A42E-462A-916B-2BBB86B2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0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49673-75D7-4459-A154-A38569D31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FB8C8-6CD6-4710-9842-103FEAB0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28DB2-875E-4486-AA96-684B0D4C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4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A10CC-7947-4B55-8C51-D5C7B379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CAF19-8AD1-4CEE-A012-FB5C0389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8AAF7-EBA9-42F0-A531-065445219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AC8BE-9649-4839-935A-95CDD53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515D4-A663-43E0-A081-E23CB25B6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6119F-0CBE-42DB-B0C1-38702C07B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40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5FF2F-20EF-4D98-8E67-92061D44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03522-2647-4EA1-8F99-969D45D36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53FA2-5D44-434F-B4F8-634523AD4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072E7-C334-4A5F-8A3D-30D09FCC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922DA-5619-4421-A5F6-1E126AD2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79BA9-4EFA-4E39-95DE-52C61E0C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16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19E20-C848-4A7F-9990-82534051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DFAA2-A2ED-49EB-BCDB-7FAF7DE4E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F90B-7A94-4599-BF8E-5A7D34D13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3F8AF-D050-4674-B11B-1F2E9DEF0B18}" type="datetimeFigureOut">
              <a:rPr lang="en-GB" smtClean="0"/>
              <a:t>30/09/2022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09F8B-3285-4478-B006-D77E665E2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C89ED-D9E0-48B9-91F6-BE13A5C09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5175-9C53-40F9-BCD2-E1E5081E5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49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cbrito@fc.ul.p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mtcosta@fc.ul.p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8C3F80D-5021-42FF-8B96-7038652BC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27986"/>
          <a:stretch/>
        </p:blipFill>
        <p:spPr bwMode="auto">
          <a:xfrm>
            <a:off x="4267201" y="10"/>
            <a:ext cx="7924800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3E4C7-B65F-4506-9313-AB066AEAF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3" r="2" b="21715"/>
          <a:stretch/>
        </p:blipFill>
        <p:spPr bwMode="auto">
          <a:xfrm>
            <a:off x="4650916" y="3474720"/>
            <a:ext cx="755583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5" name="Freeform: Shape 11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CADC4-9E42-41EB-BF59-726D66C42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09600"/>
            <a:ext cx="3992700" cy="3877197"/>
          </a:xfrm>
        </p:spPr>
        <p:txBody>
          <a:bodyPr>
            <a:normAutofit/>
          </a:bodyPr>
          <a:lstStyle/>
          <a:p>
            <a:pPr algn="l"/>
            <a:r>
              <a:rPr lang="en-GB" sz="4400"/>
              <a:t>Veículos solares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1C120-7CC9-4865-9B65-7DD3365A2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671" y="3456820"/>
            <a:ext cx="4007449" cy="1343972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Proposta de tema dissertação</a:t>
            </a:r>
          </a:p>
          <a:p>
            <a:pPr algn="l"/>
            <a:endParaRPr lang="en-GB" dirty="0"/>
          </a:p>
        </p:txBody>
      </p:sp>
      <p:pic>
        <p:nvPicPr>
          <p:cNvPr id="13" name="Picture 6" descr="Logótipo | Faculdade de Ciências da Universidade de Lisboa">
            <a:extLst>
              <a:ext uri="{FF2B5EF4-FFF2-40B4-BE49-F238E27FC236}">
                <a16:creationId xmlns:a16="http://schemas.microsoft.com/office/drawing/2014/main" id="{7B96CD4A-2EB9-4390-8BEB-4731DAA0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" y="350876"/>
            <a:ext cx="2581839" cy="10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70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54793-D0E6-4F58-A4A7-7F1BC480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570A-4521-4F59-8DD1-32939F7E7F41}" type="slidenum">
              <a:rPr lang="pt-PT" smtClean="0"/>
              <a:t>10</a:t>
            </a:fld>
            <a:endParaRPr lang="pt-P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47BAA-7417-AC4A-99CC-F82AEDE73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82" y="2681565"/>
            <a:ext cx="2241666" cy="11887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766142-6BB2-0B40-980C-2D497D53AE7E}"/>
              </a:ext>
            </a:extLst>
          </p:cNvPr>
          <p:cNvSpPr txBox="1">
            <a:spLocks/>
          </p:cNvSpPr>
          <p:nvPr/>
        </p:nvSpPr>
        <p:spPr>
          <a:xfrm>
            <a:off x="2097416" y="3898502"/>
            <a:ext cx="799716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/>
              <a:t>Obrigado</a:t>
            </a:r>
            <a:endParaRPr lang="en-US" sz="28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9BD59-B42E-A44B-88D0-02719632F76B}"/>
              </a:ext>
            </a:extLst>
          </p:cNvPr>
          <p:cNvSpPr txBox="1">
            <a:spLocks/>
          </p:cNvSpPr>
          <p:nvPr/>
        </p:nvSpPr>
        <p:spPr>
          <a:xfrm>
            <a:off x="2097417" y="5030787"/>
            <a:ext cx="799716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err="1"/>
              <a:t>Contacto</a:t>
            </a:r>
            <a:r>
              <a:rPr lang="en-US" sz="2000" dirty="0"/>
              <a:t>:</a:t>
            </a:r>
          </a:p>
          <a:p>
            <a:pPr algn="ctr"/>
            <a:r>
              <a:rPr lang="en-US" sz="2000" dirty="0">
                <a:hlinkClick r:id="rId3"/>
              </a:rPr>
              <a:t>mcbrito@fc.ul.pt</a:t>
            </a:r>
            <a:r>
              <a:rPr lang="en-US" sz="2000" dirty="0"/>
              <a:t> </a:t>
            </a:r>
            <a:r>
              <a:rPr lang="en-US" sz="2000" dirty="0" err="1"/>
              <a:t>ou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imtcosta@fc.ul.pt</a:t>
            </a:r>
            <a:r>
              <a:rPr lang="en-US" sz="2000" dirty="0"/>
              <a:t> 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95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2C64E-3305-5548-B9E8-5A5CEBFF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58F6-4B03-CF4D-96F6-9489214C68FF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1C2D0-890B-D04E-BB7A-0B5E86A7B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pic>
        <p:nvPicPr>
          <p:cNvPr id="11" name="Imagem 3">
            <a:extLst>
              <a:ext uri="{FF2B5EF4-FFF2-40B4-BE49-F238E27FC236}">
                <a16:creationId xmlns:a16="http://schemas.microsoft.com/office/drawing/2014/main" id="{E912E1F8-F2FB-4B43-9508-01CB8EE8C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t="22926" b="7801"/>
          <a:stretch/>
        </p:blipFill>
        <p:spPr>
          <a:xfrm>
            <a:off x="0" y="2443125"/>
            <a:ext cx="6174506" cy="3080787"/>
          </a:xfrm>
          <a:prstGeom prst="rect">
            <a:avLst/>
          </a:prstGeom>
        </p:spPr>
      </p:pic>
      <p:sp>
        <p:nvSpPr>
          <p:cNvPr id="13" name="CaixaDeTexto 10">
            <a:extLst>
              <a:ext uri="{FF2B5EF4-FFF2-40B4-BE49-F238E27FC236}">
                <a16:creationId xmlns:a16="http://schemas.microsoft.com/office/drawing/2014/main" id="{0A5B14C8-C03E-8047-BDDF-A89F7DAB4E05}"/>
              </a:ext>
            </a:extLst>
          </p:cNvPr>
          <p:cNvSpPr txBox="1"/>
          <p:nvPr/>
        </p:nvSpPr>
        <p:spPr>
          <a:xfrm>
            <a:off x="623840" y="5357179"/>
            <a:ext cx="372333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PT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Fonte: Bloomberg 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D497AD-7C95-9E4A-8C3D-B84D0297343D}"/>
              </a:ext>
            </a:extLst>
          </p:cNvPr>
          <p:cNvSpPr/>
          <p:nvPr/>
        </p:nvSpPr>
        <p:spPr>
          <a:xfrm>
            <a:off x="6469675" y="1713910"/>
            <a:ext cx="55184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Sector dos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transportes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≥ 23% das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emissões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de  CO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</a:rPr>
              <a:t>2eq 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/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Rápido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crescimento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do mercado de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veículos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elétricos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</a:t>
            </a:r>
          </a:p>
          <a:p>
            <a:pPr lvl="0" algn="r"/>
            <a:endParaRPr lang="en-US" sz="2400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Contribuirá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fortemente para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aceleração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mundial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da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procura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por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eletricidade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; </a:t>
            </a:r>
          </a:p>
          <a:p>
            <a:pPr lvl="0"/>
            <a:endParaRPr lang="en-US" sz="2400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/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Até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2025,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espera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-se um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aumento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180TWh/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ano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uma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capacidade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instalada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400GW: 80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milhões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400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carregadores</a:t>
            </a:r>
            <a:r>
              <a:rPr lang="en-US" sz="24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17" name="CaixaDeTexto 10">
            <a:extLst>
              <a:ext uri="{FF2B5EF4-FFF2-40B4-BE49-F238E27FC236}">
                <a16:creationId xmlns:a16="http://schemas.microsoft.com/office/drawing/2014/main" id="{19FCFFEB-2F4F-2B4F-8B16-1B43A155754B}"/>
              </a:ext>
            </a:extLst>
          </p:cNvPr>
          <p:cNvSpPr txBox="1"/>
          <p:nvPr/>
        </p:nvSpPr>
        <p:spPr>
          <a:xfrm>
            <a:off x="5505575" y="6524191"/>
            <a:ext cx="372333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PT"/>
            </a:defPPr>
            <a:lvl1pPr>
              <a:defRPr sz="1200"/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Fonte: IEA ”Global EV Outlook”, 2020 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2751D37-D68B-304F-92DD-E20EABE2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60" y="706815"/>
            <a:ext cx="1114994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#1 </a:t>
            </a:r>
            <a:r>
              <a:rPr lang="en-US" sz="2800" dirty="0" err="1"/>
              <a:t>Motivação</a:t>
            </a:r>
            <a:r>
              <a:rPr lang="en-US" sz="2800" dirty="0"/>
              <a:t> para </a:t>
            </a:r>
            <a:r>
              <a:rPr lang="en-US" sz="2800" dirty="0" err="1"/>
              <a:t>os</a:t>
            </a:r>
            <a:r>
              <a:rPr lang="en-US" sz="2800" dirty="0"/>
              <a:t> VEs : </a:t>
            </a:r>
            <a:r>
              <a:rPr lang="en-US" sz="2800" dirty="0" err="1"/>
              <a:t>Descarbonização</a:t>
            </a:r>
            <a:r>
              <a:rPr lang="en-US" sz="2800" dirty="0"/>
              <a:t> do sector dos </a:t>
            </a:r>
            <a:r>
              <a:rPr lang="en-US" sz="2800" dirty="0" err="1"/>
              <a:t>transporte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616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60" y="706815"/>
            <a:ext cx="11149940" cy="1325563"/>
          </a:xfrm>
        </p:spPr>
        <p:txBody>
          <a:bodyPr>
            <a:normAutofit/>
          </a:bodyPr>
          <a:lstStyle/>
          <a:p>
            <a:r>
              <a:rPr lang="pt-PT" sz="2800" dirty="0"/>
              <a:t>Energia fotovoltaica integrada nos veículos – </a:t>
            </a:r>
            <a:r>
              <a:rPr lang="pt-PT" sz="2800" dirty="0" err="1"/>
              <a:t>ViPV</a:t>
            </a:r>
            <a:r>
              <a:rPr lang="pt-PT" sz="2800" dirty="0"/>
              <a:t> </a:t>
            </a:r>
            <a:r>
              <a:rPr lang="pt-PT" sz="2000" dirty="0"/>
              <a:t>(</a:t>
            </a:r>
            <a:r>
              <a:rPr lang="pt-PT" sz="2000" i="1" dirty="0" err="1"/>
              <a:t>Vehicle</a:t>
            </a:r>
            <a:r>
              <a:rPr lang="pt-PT" sz="2000" i="1" dirty="0"/>
              <a:t> </a:t>
            </a:r>
            <a:r>
              <a:rPr lang="pt-PT" sz="2000" i="1" dirty="0" err="1"/>
              <a:t>integrated</a:t>
            </a:r>
            <a:r>
              <a:rPr lang="pt-PT" sz="2000" i="1" dirty="0"/>
              <a:t> </a:t>
            </a:r>
            <a:r>
              <a:rPr lang="pt-PT" sz="2000" i="1" dirty="0" err="1"/>
              <a:t>photovoltaics</a:t>
            </a:r>
            <a:r>
              <a:rPr lang="pt-PT" sz="2000" dirty="0"/>
              <a:t>)</a:t>
            </a:r>
            <a:endParaRPr lang="pt-PT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2C64E-3305-5548-B9E8-5A5CEBFF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58F6-4B03-CF4D-96F6-9489214C68FF}" type="slidenum">
              <a:rPr lang="pt-PT" smtClean="0"/>
              <a:t>3</a:t>
            </a:fld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1C2D0-890B-D04E-BB7A-0B5E86A7B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0D0C2522-30C2-C84A-ACC0-A5F6ABAD3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120" y="2126472"/>
            <a:ext cx="8498680" cy="3558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400" dirty="0"/>
              <a:t>A tecnologia fotovoltaica é mais barata e leve, e por isso mais eficiente do que adicionar mais capacidade de armazenamento elétrico.</a:t>
            </a:r>
          </a:p>
          <a:p>
            <a:pPr marL="457200" lvl="1" indent="0">
              <a:buNone/>
            </a:pPr>
            <a:r>
              <a:rPr lang="pt-PT" dirty="0"/>
              <a:t>A redução da necessidade de carregamentos rápidos e frequentes contribuirão para o tempo de vida das baterias e a conveniência dos utilizadores;</a:t>
            </a:r>
          </a:p>
          <a:p>
            <a:pPr marL="457200" lvl="1" indent="0">
              <a:buNone/>
            </a:pPr>
            <a:endParaRPr lang="pt-PT" dirty="0"/>
          </a:p>
          <a:p>
            <a:pPr marL="914400" lvl="2" indent="0">
              <a:buNone/>
            </a:pPr>
            <a:r>
              <a:rPr lang="pt-PT" sz="2400" dirty="0"/>
              <a:t>Contribuirá para a redução dos picos de procura de energia da rede eléctrica</a:t>
            </a:r>
          </a:p>
          <a:p>
            <a:pPr marL="0" indent="0">
              <a:buNone/>
            </a:pPr>
            <a:endParaRPr lang="pt-PT" sz="2400" dirty="0"/>
          </a:p>
          <a:p>
            <a:pPr marL="0" indent="0">
              <a:buNone/>
            </a:pPr>
            <a:endParaRPr lang="pt-PT" sz="2400" dirty="0"/>
          </a:p>
          <a:p>
            <a:pPr marL="0" indent="0">
              <a:buNone/>
            </a:pPr>
            <a:endParaRPr lang="pt-PT" sz="2400" dirty="0"/>
          </a:p>
        </p:txBody>
      </p:sp>
      <p:pic>
        <p:nvPicPr>
          <p:cNvPr id="49" name="Picture 1" descr="page4image17566144">
            <a:extLst>
              <a:ext uri="{FF2B5EF4-FFF2-40B4-BE49-F238E27FC236}">
                <a16:creationId xmlns:a16="http://schemas.microsoft.com/office/drawing/2014/main" id="{AF98A93D-3A4E-724B-8683-3926125C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0" y="2426855"/>
            <a:ext cx="3522605" cy="26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8CC5D2-C104-8943-8DAC-5EE9EA09B510}"/>
              </a:ext>
            </a:extLst>
          </p:cNvPr>
          <p:cNvSpPr/>
          <p:nvPr/>
        </p:nvSpPr>
        <p:spPr>
          <a:xfrm>
            <a:off x="138833" y="4825623"/>
            <a:ext cx="1963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Lightyear</a:t>
            </a:r>
            <a:r>
              <a:rPr lang="pt-PT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pt-PT" sz="11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one</a:t>
            </a:r>
            <a:r>
              <a:rPr lang="pt-PT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pt-PT" sz="11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Lightyear</a:t>
            </a:r>
            <a:r>
              <a:rPr lang="pt-PT" sz="11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2019) </a:t>
            </a:r>
            <a:endParaRPr lang="pt-PT" sz="11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3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60" y="706815"/>
            <a:ext cx="11149940" cy="1325563"/>
          </a:xfrm>
        </p:spPr>
        <p:txBody>
          <a:bodyPr>
            <a:normAutofit/>
          </a:bodyPr>
          <a:lstStyle/>
          <a:p>
            <a:r>
              <a:rPr lang="en-US" sz="2800" dirty="0" err="1"/>
              <a:t>Valerá</a:t>
            </a:r>
            <a:r>
              <a:rPr lang="en-US" sz="2800" dirty="0"/>
              <a:t> a </a:t>
            </a:r>
            <a:r>
              <a:rPr lang="en-US" sz="2800" dirty="0" err="1"/>
              <a:t>pena</a:t>
            </a:r>
            <a:r>
              <a:rPr lang="en-US" sz="2800" dirty="0"/>
              <a:t>? </a:t>
            </a:r>
            <a:r>
              <a:rPr lang="en-US" sz="2800" dirty="0" err="1"/>
              <a:t>Quão</a:t>
            </a:r>
            <a:r>
              <a:rPr lang="en-US" sz="2800" dirty="0"/>
              <a:t> </a:t>
            </a:r>
            <a:r>
              <a:rPr lang="en-US" sz="2800" dirty="0" err="1"/>
              <a:t>longe</a:t>
            </a:r>
            <a:r>
              <a:rPr lang="en-US" sz="2800" dirty="0"/>
              <a:t> </a:t>
            </a:r>
            <a:r>
              <a:rPr lang="en-US" sz="2800" dirty="0" err="1"/>
              <a:t>poderemos</a:t>
            </a:r>
            <a:r>
              <a:rPr lang="en-US" sz="2800" dirty="0"/>
              <a:t> </a:t>
            </a:r>
            <a:r>
              <a:rPr lang="en-US" sz="2800" dirty="0" err="1"/>
              <a:t>conduzir</a:t>
            </a:r>
            <a:r>
              <a:rPr lang="en-US" sz="2800" dirty="0"/>
              <a:t> com </a:t>
            </a:r>
            <a:r>
              <a:rPr lang="en-US" sz="2800" dirty="0" err="1"/>
              <a:t>energia</a:t>
            </a:r>
            <a:r>
              <a:rPr lang="en-US" sz="2800" dirty="0"/>
              <a:t> solar?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2C64E-3305-5548-B9E8-5A5CEBFF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58F6-4B03-CF4D-96F6-9489214C68F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1C2D0-890B-D04E-BB7A-0B5E86A7B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6340AC-E989-8D48-824F-756E8E6E2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76" y="2028039"/>
            <a:ext cx="3928503" cy="4282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000" b="1" dirty="0"/>
              <a:t>Considerações</a:t>
            </a:r>
          </a:p>
          <a:p>
            <a:r>
              <a:rPr lang="pt-PT" sz="2000" dirty="0"/>
              <a:t>Consumo do VE: 12.5 km/</a:t>
            </a:r>
            <a:r>
              <a:rPr lang="pt-PT" sz="2000" dirty="0" err="1"/>
              <a:t>kWh</a:t>
            </a:r>
            <a:endParaRPr lang="pt-PT" sz="2000" dirty="0"/>
          </a:p>
          <a:p>
            <a:pPr marL="0" indent="0">
              <a:buNone/>
            </a:pPr>
            <a:endParaRPr lang="pt-PT" sz="2000" dirty="0"/>
          </a:p>
          <a:p>
            <a:pPr marL="0" indent="0">
              <a:buNone/>
            </a:pPr>
            <a:r>
              <a:rPr lang="pt-PT" sz="2000" b="1" dirty="0"/>
              <a:t>Irradiação média diária</a:t>
            </a:r>
          </a:p>
          <a:p>
            <a:r>
              <a:rPr lang="pt-PT" sz="2000" dirty="0"/>
              <a:t>3.66 </a:t>
            </a:r>
            <a:r>
              <a:rPr lang="pt-PT" sz="2000" dirty="0" err="1"/>
              <a:t>kWh</a:t>
            </a:r>
            <a:r>
              <a:rPr lang="pt-PT" sz="2000" dirty="0"/>
              <a:t>/</a:t>
            </a:r>
            <a:r>
              <a:rPr lang="pt-PT" sz="2000" dirty="0" err="1"/>
              <a:t>kWp</a:t>
            </a:r>
            <a:r>
              <a:rPr lang="pt-PT" sz="2000" dirty="0"/>
              <a:t>/dia</a:t>
            </a:r>
          </a:p>
          <a:p>
            <a:endParaRPr lang="pt-PT" sz="2000" dirty="0"/>
          </a:p>
          <a:p>
            <a:pPr marL="0" indent="0">
              <a:buNone/>
            </a:pPr>
            <a:r>
              <a:rPr lang="pt-PT" sz="2000" b="1" dirty="0"/>
              <a:t>Autonomia diária </a:t>
            </a:r>
            <a:r>
              <a:rPr lang="pt-PT" sz="2000" b="1" dirty="0" err="1"/>
              <a:t>extendida</a:t>
            </a:r>
            <a:endParaRPr lang="pt-PT" sz="2000" b="1" dirty="0"/>
          </a:p>
          <a:p>
            <a:r>
              <a:rPr lang="pt-PT" sz="2000" dirty="0"/>
              <a:t>45.7 km/</a:t>
            </a:r>
            <a:r>
              <a:rPr lang="pt-PT" sz="2000" dirty="0" err="1"/>
              <a:t>kWp</a:t>
            </a:r>
            <a:r>
              <a:rPr lang="pt-PT" sz="2000" dirty="0"/>
              <a:t>/dia</a:t>
            </a:r>
            <a:endParaRPr lang="en-US" sz="240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6560B7-AE7F-7441-95FB-4EAD294A86A7}"/>
              </a:ext>
            </a:extLst>
          </p:cNvPr>
          <p:cNvGraphicFramePr>
            <a:graphicFrameLocks/>
          </p:cNvGraphicFramePr>
          <p:nvPr/>
        </p:nvGraphicFramePr>
        <p:xfrm>
          <a:off x="3901666" y="2028039"/>
          <a:ext cx="4477583" cy="4114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47A1B7-F99E-AB49-90C0-C8460D07D16D}"/>
              </a:ext>
            </a:extLst>
          </p:cNvPr>
          <p:cNvCxnSpPr/>
          <p:nvPr/>
        </p:nvCxnSpPr>
        <p:spPr>
          <a:xfrm>
            <a:off x="4904505" y="4275117"/>
            <a:ext cx="330134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F2C5DE2-C742-C646-9B8B-6D8DCE7F9AF9}"/>
              </a:ext>
            </a:extLst>
          </p:cNvPr>
          <p:cNvSpPr/>
          <p:nvPr/>
        </p:nvSpPr>
        <p:spPr>
          <a:xfrm>
            <a:off x="6637437" y="1923308"/>
            <a:ext cx="1672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Lisboa, Portugal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6B5AB2-3A75-D941-842C-E6961555722D}"/>
              </a:ext>
            </a:extLst>
          </p:cNvPr>
          <p:cNvSpPr/>
          <p:nvPr/>
        </p:nvSpPr>
        <p:spPr>
          <a:xfrm>
            <a:off x="8613992" y="2183570"/>
            <a:ext cx="3578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/>
              <a:t>Para 30 km percorridos diariamente, </a:t>
            </a:r>
          </a:p>
          <a:p>
            <a:endParaRPr lang="pt-P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Autonomia para  9 meses/ano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r>
              <a:rPr lang="pt-PT" dirty="0"/>
              <a:t>A energia solar poderia cobrir 93% da carga necessária anualmente</a:t>
            </a:r>
            <a:endParaRPr lang="pt-P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7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02" y="1654711"/>
            <a:ext cx="6514992" cy="1325563"/>
          </a:xfrm>
        </p:spPr>
        <p:txBody>
          <a:bodyPr>
            <a:normAutofit/>
          </a:bodyPr>
          <a:lstStyle/>
          <a:p>
            <a:r>
              <a:rPr lang="pt-PT" sz="2800" dirty="0"/>
              <a:t>Quão longe poderemos </a:t>
            </a:r>
            <a:r>
              <a:rPr lang="pt-PT" sz="2800" dirty="0">
                <a:solidFill>
                  <a:srgbClr val="C00000"/>
                </a:solidFill>
              </a:rPr>
              <a:t>mesmo</a:t>
            </a:r>
            <a:r>
              <a:rPr lang="pt-PT" sz="2800" dirty="0"/>
              <a:t> conduzir com energia solar?</a:t>
            </a:r>
            <a:br>
              <a:rPr lang="pt-PT" sz="2800" dirty="0"/>
            </a:br>
            <a:endParaRPr lang="pt-PT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2C64E-3305-5548-B9E8-5A5CEBFF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58F6-4B03-CF4D-96F6-9489214C68FF}" type="slidenum">
              <a:rPr lang="pt-PT" smtClean="0"/>
              <a:t>5</a:t>
            </a:fld>
            <a:endParaRPr lang="pt-P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1C2D0-890B-D04E-BB7A-0B5E86A7B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19FA4C-3116-3D45-ACB6-F1D86A4AC678}"/>
              </a:ext>
            </a:extLst>
          </p:cNvPr>
          <p:cNvSpPr/>
          <p:nvPr/>
        </p:nvSpPr>
        <p:spPr>
          <a:xfrm>
            <a:off x="84592" y="2205771"/>
            <a:ext cx="7023759" cy="2997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/>
              <a:t>Quanta irradiação solar é perdida devido às sombras em  ambiente urbano? 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PT" sz="240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400"/>
              <a:t>Como é que isso afecta a economia e a utilidade dos veículos movidos a energia solar na cidade? </a:t>
            </a:r>
          </a:p>
        </p:txBody>
      </p:sp>
      <p:pic>
        <p:nvPicPr>
          <p:cNvPr id="12" name="Picture 11" descr="A group of people walking on a street in front of tall buildings&#10;&#10;Description automatically generated with low confidence">
            <a:extLst>
              <a:ext uri="{FF2B5EF4-FFF2-40B4-BE49-F238E27FC236}">
                <a16:creationId xmlns:a16="http://schemas.microsoft.com/office/drawing/2014/main" id="{B1C4AF02-C91F-314A-BDE8-F356096E2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08" r="21774"/>
          <a:stretch/>
        </p:blipFill>
        <p:spPr>
          <a:xfrm>
            <a:off x="6952403" y="0"/>
            <a:ext cx="5259780" cy="68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59" y="870450"/>
            <a:ext cx="7997165" cy="1325563"/>
          </a:xfrm>
        </p:spPr>
        <p:txBody>
          <a:bodyPr>
            <a:normAutofit/>
          </a:bodyPr>
          <a:lstStyle/>
          <a:p>
            <a:r>
              <a:rPr lang="pt-PT" sz="2800" dirty="0"/>
              <a:t>Através de estudos computacionais preliminares para a cidade de Lisboa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2C64E-3305-5548-B9E8-5A5CEBFF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A58F6-4B03-CF4D-96F6-9489214C68F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1C2D0-890B-D04E-BB7A-0B5E86A7B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16A605FF-56B2-7344-ABB9-4E58F8E4F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4" t="5639" r="42596"/>
          <a:stretch/>
        </p:blipFill>
        <p:spPr bwMode="auto">
          <a:xfrm>
            <a:off x="10088216" y="0"/>
            <a:ext cx="2103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9CC0D7-AC68-E04A-A44C-F3AFA52F7537}"/>
              </a:ext>
            </a:extLst>
          </p:cNvPr>
          <p:cNvSpPr/>
          <p:nvPr/>
        </p:nvSpPr>
        <p:spPr>
          <a:xfrm>
            <a:off x="252119" y="6331163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Brito, M. C., Santos, T., Moura, F., </a:t>
            </a:r>
            <a:r>
              <a:rPr lang="en-GB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Pera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D., &amp; Rocha, J. (2021). Urban solar potential for vehicle integrated photovoltaics. </a:t>
            </a:r>
            <a:r>
              <a:rPr lang="en-GB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Transportation Research Part D: Transport and Environment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 </a:t>
            </a:r>
            <a:r>
              <a:rPr lang="en-GB" sz="1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94</a:t>
            </a: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102810.</a:t>
            </a:r>
            <a:endParaRPr lang="pt-PT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E3BF35-CDAE-404E-BE98-09A5C44E9AE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3" y="3803541"/>
            <a:ext cx="4508752" cy="233475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2CC29F-ECC7-1545-9EDD-C6BA7CD12A7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60" y="2139234"/>
            <a:ext cx="4679518" cy="2209571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C386D3-4B36-074B-BB54-EB6274443173}"/>
              </a:ext>
            </a:extLst>
          </p:cNvPr>
          <p:cNvSpPr/>
          <p:nvPr/>
        </p:nvSpPr>
        <p:spPr>
          <a:xfrm>
            <a:off x="5877337" y="1783130"/>
            <a:ext cx="40750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/>
              <a:t>Concluímos: </a:t>
            </a:r>
          </a:p>
          <a:p>
            <a:endParaRPr lang="pt-PT" sz="2000" dirty="0"/>
          </a:p>
          <a:p>
            <a:r>
              <a:rPr lang="pt-PT" sz="2000" dirty="0"/>
              <a:t>O efeito do sombreamento é responsável por:</a:t>
            </a:r>
          </a:p>
          <a:p>
            <a:endParaRPr lang="pt-P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C00000"/>
                </a:solidFill>
              </a:rPr>
              <a:t> 25% </a:t>
            </a:r>
            <a:r>
              <a:rPr lang="pt-PT" sz="2000" b="1" dirty="0"/>
              <a:t>de perdas para </a:t>
            </a:r>
            <a:r>
              <a:rPr lang="pt-PT" sz="2000" b="1" dirty="0">
                <a:solidFill>
                  <a:srgbClr val="C00000"/>
                </a:solidFill>
              </a:rPr>
              <a:t>estradas;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C00000"/>
                </a:solidFill>
              </a:rPr>
              <a:t> 40% </a:t>
            </a:r>
            <a:r>
              <a:rPr lang="pt-PT" sz="2000" b="1" dirty="0"/>
              <a:t>para</a:t>
            </a:r>
            <a:r>
              <a:rPr lang="pt-PT" sz="2000" b="1" dirty="0">
                <a:solidFill>
                  <a:srgbClr val="C00000"/>
                </a:solidFill>
              </a:rPr>
              <a:t> estacionamento.</a:t>
            </a:r>
          </a:p>
          <a:p>
            <a:endParaRPr lang="pt-PT" sz="2000" dirty="0"/>
          </a:p>
          <a:p>
            <a:r>
              <a:rPr lang="pt-PT" sz="2000" dirty="0"/>
              <a:t>Os mercados mais interessantes para a introdução de solar a bordo poderão ser os transportes públicos e os veículos de serviço, como de distribuição, táxis e </a:t>
            </a:r>
            <a:r>
              <a:rPr lang="pt-PT" sz="2000" dirty="0" err="1"/>
              <a:t>TVDEs</a:t>
            </a:r>
            <a:r>
              <a:rPr lang="pt-P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601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54793-D0E6-4F58-A4A7-7F1BC480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570A-4521-4F59-8DD1-32939F7E7F41}" type="slidenum">
              <a:rPr lang="pt-PT" smtClean="0"/>
              <a:t>7</a:t>
            </a:fld>
            <a:endParaRPr lang="pt-P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47BAA-7417-AC4A-99CC-F82AEDE73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pic>
        <p:nvPicPr>
          <p:cNvPr id="11" name="Picture 10" descr="A picture containing car, kitchen appliance&#10;&#10;Description automatically generated">
            <a:extLst>
              <a:ext uri="{FF2B5EF4-FFF2-40B4-BE49-F238E27FC236}">
                <a16:creationId xmlns:a16="http://schemas.microsoft.com/office/drawing/2014/main" id="{A7EF6C0F-B15A-C14A-860F-4C8520194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42" b="49354"/>
          <a:stretch/>
        </p:blipFill>
        <p:spPr>
          <a:xfrm>
            <a:off x="7429196" y="2070450"/>
            <a:ext cx="3857625" cy="2091982"/>
          </a:xfrm>
          <a:prstGeom prst="rect">
            <a:avLst/>
          </a:prstGeom>
        </p:spPr>
      </p:pic>
      <p:pic>
        <p:nvPicPr>
          <p:cNvPr id="13" name="Picture 12" descr="A picture containing dock&#10;&#10;Description automatically generated">
            <a:extLst>
              <a:ext uri="{FF2B5EF4-FFF2-40B4-BE49-F238E27FC236}">
                <a16:creationId xmlns:a16="http://schemas.microsoft.com/office/drawing/2014/main" id="{C3EB7D07-22EF-2941-991F-D915F358E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53" t="61166" r="43972" b="27213"/>
          <a:stretch/>
        </p:blipFill>
        <p:spPr>
          <a:xfrm>
            <a:off x="7436990" y="4364580"/>
            <a:ext cx="3821924" cy="24986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597FA4-A7E5-AC41-835B-5FF1FEDF9B61}"/>
              </a:ext>
            </a:extLst>
          </p:cNvPr>
          <p:cNvCxnSpPr>
            <a:cxnSpLocks/>
          </p:cNvCxnSpPr>
          <p:nvPr/>
        </p:nvCxnSpPr>
        <p:spPr>
          <a:xfrm>
            <a:off x="7277195" y="2566709"/>
            <a:ext cx="2080813" cy="30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FF0C7FB-3669-CB4C-99E4-52B6F34F4AFE}"/>
              </a:ext>
            </a:extLst>
          </p:cNvPr>
          <p:cNvSpPr txBox="1">
            <a:spLocks/>
          </p:cNvSpPr>
          <p:nvPr/>
        </p:nvSpPr>
        <p:spPr>
          <a:xfrm>
            <a:off x="7330625" y="2514417"/>
            <a:ext cx="1937429" cy="29357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i="1" dirty="0">
              <a:latin typeface="+mn-lt"/>
            </a:endParaRPr>
          </a:p>
          <a:p>
            <a:endParaRPr lang="en-US" sz="2400" b="1" i="1" dirty="0"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76DDB38-336E-834F-82A1-CA35A371898B}"/>
              </a:ext>
            </a:extLst>
          </p:cNvPr>
          <p:cNvSpPr txBox="1">
            <a:spLocks/>
          </p:cNvSpPr>
          <p:nvPr/>
        </p:nvSpPr>
        <p:spPr>
          <a:xfrm>
            <a:off x="6552380" y="2364561"/>
            <a:ext cx="1249354" cy="7724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/>
              <a:t>sensor   </a:t>
            </a:r>
            <a:endParaRPr lang="en-US" sz="18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D349126-582E-2B48-829C-075922D477BD}"/>
              </a:ext>
            </a:extLst>
          </p:cNvPr>
          <p:cNvSpPr txBox="1">
            <a:spLocks/>
          </p:cNvSpPr>
          <p:nvPr/>
        </p:nvSpPr>
        <p:spPr>
          <a:xfrm>
            <a:off x="7429196" y="3044886"/>
            <a:ext cx="1308953" cy="7724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err="1"/>
              <a:t>Módulo</a:t>
            </a:r>
            <a:r>
              <a:rPr lang="en-GB" sz="1800" dirty="0"/>
              <a:t> solar PV de 10W</a:t>
            </a:r>
            <a:endParaRPr lang="en-US" sz="1800" b="1" dirty="0">
              <a:latin typeface="+mn-lt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F6E4CC4-6E2E-7344-B614-31A52E9DA700}"/>
              </a:ext>
            </a:extLst>
          </p:cNvPr>
          <p:cNvSpPr txBox="1">
            <a:spLocks/>
          </p:cNvSpPr>
          <p:nvPr/>
        </p:nvSpPr>
        <p:spPr>
          <a:xfrm>
            <a:off x="134409" y="1138845"/>
            <a:ext cx="9223600" cy="7724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dirty="0"/>
              <a:t>Avaliação experimental – </a:t>
            </a:r>
            <a:r>
              <a:rPr lang="pt-PT" sz="2800" b="1" dirty="0">
                <a:solidFill>
                  <a:schemeClr val="accent6">
                    <a:lumMod val="75000"/>
                  </a:schemeClr>
                </a:solidFill>
              </a:rPr>
              <a:t>Campanha de Cidadãos Cientistas</a:t>
            </a:r>
            <a:endParaRPr lang="pt-PT" sz="2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FE2812C-0158-4F4F-89DE-3318AD238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27" y="2729621"/>
            <a:ext cx="5708996" cy="269489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F1554BEE-15F8-4182-AAD1-1D541017E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27" y="1607717"/>
            <a:ext cx="2066204" cy="15883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7F34BF8-291C-4477-8038-C450A9806E77}"/>
              </a:ext>
            </a:extLst>
          </p:cNvPr>
          <p:cNvSpPr/>
          <p:nvPr/>
        </p:nvSpPr>
        <p:spPr>
          <a:xfrm>
            <a:off x="211145" y="5450122"/>
            <a:ext cx="68906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dirty="0"/>
          </a:p>
          <a:p>
            <a:r>
              <a:rPr lang="pt-PT" dirty="0"/>
              <a:t>A segurança da fixação do sensor foi testada através de simulações computacionais e por experiências em ambiente real utilizando os nossos veículos.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19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54793-D0E6-4F58-A4A7-7F1BC480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570A-4521-4F59-8DD1-32939F7E7F41}" type="slidenum">
              <a:rPr lang="pt-PT" smtClean="0"/>
              <a:t>8</a:t>
            </a:fld>
            <a:endParaRPr lang="pt-P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47BAA-7417-AC4A-99CC-F82AEDE73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pic>
        <p:nvPicPr>
          <p:cNvPr id="11" name="Picture 10" descr="A picture containing car, kitchen appliance&#10;&#10;Description automatically generated">
            <a:extLst>
              <a:ext uri="{FF2B5EF4-FFF2-40B4-BE49-F238E27FC236}">
                <a16:creationId xmlns:a16="http://schemas.microsoft.com/office/drawing/2014/main" id="{A7EF6C0F-B15A-C14A-860F-4C8520194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42" b="49354"/>
          <a:stretch/>
        </p:blipFill>
        <p:spPr>
          <a:xfrm>
            <a:off x="7429196" y="2070450"/>
            <a:ext cx="3857625" cy="2091982"/>
          </a:xfrm>
          <a:prstGeom prst="rect">
            <a:avLst/>
          </a:prstGeom>
        </p:spPr>
      </p:pic>
      <p:pic>
        <p:nvPicPr>
          <p:cNvPr id="13" name="Picture 12" descr="A picture containing dock&#10;&#10;Description automatically generated">
            <a:extLst>
              <a:ext uri="{FF2B5EF4-FFF2-40B4-BE49-F238E27FC236}">
                <a16:creationId xmlns:a16="http://schemas.microsoft.com/office/drawing/2014/main" id="{C3EB7D07-22EF-2941-991F-D915F358E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53" t="61166" r="43972" b="27213"/>
          <a:stretch/>
        </p:blipFill>
        <p:spPr>
          <a:xfrm>
            <a:off x="7436990" y="4364580"/>
            <a:ext cx="3821924" cy="24986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597FA4-A7E5-AC41-835B-5FF1FEDF9B61}"/>
              </a:ext>
            </a:extLst>
          </p:cNvPr>
          <p:cNvCxnSpPr>
            <a:cxnSpLocks/>
          </p:cNvCxnSpPr>
          <p:nvPr/>
        </p:nvCxnSpPr>
        <p:spPr>
          <a:xfrm>
            <a:off x="7277195" y="2566709"/>
            <a:ext cx="2080813" cy="30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FF0C7FB-3669-CB4C-99E4-52B6F34F4AFE}"/>
              </a:ext>
            </a:extLst>
          </p:cNvPr>
          <p:cNvSpPr txBox="1">
            <a:spLocks/>
          </p:cNvSpPr>
          <p:nvPr/>
        </p:nvSpPr>
        <p:spPr>
          <a:xfrm>
            <a:off x="7330625" y="2514417"/>
            <a:ext cx="1937429" cy="29357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i="1" dirty="0">
              <a:latin typeface="+mn-lt"/>
            </a:endParaRPr>
          </a:p>
          <a:p>
            <a:endParaRPr lang="en-US" sz="2400" b="1" i="1" dirty="0">
              <a:latin typeface="+mn-lt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76DDB38-336E-834F-82A1-CA35A371898B}"/>
              </a:ext>
            </a:extLst>
          </p:cNvPr>
          <p:cNvSpPr txBox="1">
            <a:spLocks/>
          </p:cNvSpPr>
          <p:nvPr/>
        </p:nvSpPr>
        <p:spPr>
          <a:xfrm>
            <a:off x="6552380" y="2364561"/>
            <a:ext cx="1249354" cy="7724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/>
              <a:t>sensor   </a:t>
            </a:r>
            <a:endParaRPr lang="en-US" sz="1800" b="1" dirty="0">
              <a:latin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D349126-582E-2B48-829C-075922D477BD}"/>
              </a:ext>
            </a:extLst>
          </p:cNvPr>
          <p:cNvSpPr txBox="1">
            <a:spLocks/>
          </p:cNvSpPr>
          <p:nvPr/>
        </p:nvSpPr>
        <p:spPr>
          <a:xfrm>
            <a:off x="7429196" y="3044886"/>
            <a:ext cx="1308953" cy="7724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 err="1"/>
              <a:t>Módulo</a:t>
            </a:r>
            <a:r>
              <a:rPr lang="en-GB" sz="1800" dirty="0"/>
              <a:t> solar PV de 10W</a:t>
            </a:r>
            <a:endParaRPr lang="en-US" sz="1800" b="1" dirty="0">
              <a:latin typeface="+mn-lt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F6E4CC4-6E2E-7344-B614-31A52E9DA700}"/>
              </a:ext>
            </a:extLst>
          </p:cNvPr>
          <p:cNvSpPr txBox="1">
            <a:spLocks/>
          </p:cNvSpPr>
          <p:nvPr/>
        </p:nvSpPr>
        <p:spPr>
          <a:xfrm>
            <a:off x="134409" y="1138845"/>
            <a:ext cx="9223600" cy="7724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dirty="0"/>
              <a:t>Avaliação experimental – </a:t>
            </a:r>
            <a:r>
              <a:rPr lang="pt-PT" sz="2800" b="1" dirty="0">
                <a:solidFill>
                  <a:schemeClr val="accent6">
                    <a:lumMod val="75000"/>
                  </a:schemeClr>
                </a:solidFill>
              </a:rPr>
              <a:t>Campanha de Cidadãos Cientistas</a:t>
            </a:r>
            <a:endParaRPr lang="pt-PT" sz="2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Picture 2" descr="UVE">
            <a:extLst>
              <a:ext uri="{FF2B5EF4-FFF2-40B4-BE49-F238E27FC236}">
                <a16:creationId xmlns:a16="http://schemas.microsoft.com/office/drawing/2014/main" id="{928CA659-5A91-F9DE-EA7D-4B6445224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88" y="3299388"/>
            <a:ext cx="1279737" cy="12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B95A62B-1411-3F72-D0D0-DFFD6A752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9" y="2620736"/>
            <a:ext cx="4016813" cy="3916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F4901F-87AC-8DCB-9087-13FC7E6307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531"/>
          <a:stretch/>
        </p:blipFill>
        <p:spPr>
          <a:xfrm>
            <a:off x="2017389" y="2364561"/>
            <a:ext cx="2232683" cy="16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54793-D0E6-4F58-A4A7-7F1BC480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B570A-4521-4F59-8DD1-32939F7E7F41}" type="slidenum">
              <a:rPr lang="pt-PT" smtClean="0"/>
              <a:t>9</a:t>
            </a:fld>
            <a:endParaRPr lang="pt-P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A47BAA-7417-AC4A-99CC-F82AEDE73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41666" cy="11887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59EFCC9-015A-7D4B-9147-6839D37228F1}"/>
              </a:ext>
            </a:extLst>
          </p:cNvPr>
          <p:cNvSpPr txBox="1">
            <a:spLocks/>
          </p:cNvSpPr>
          <p:nvPr/>
        </p:nvSpPr>
        <p:spPr>
          <a:xfrm>
            <a:off x="368088" y="1809405"/>
            <a:ext cx="11346391" cy="7724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u="sng" dirty="0"/>
              <a:t>Objetivos da tese:</a:t>
            </a:r>
          </a:p>
          <a:p>
            <a:endParaRPr lang="pt-PT" sz="2800" dirty="0"/>
          </a:p>
          <a:p>
            <a:r>
              <a:rPr lang="pt-PT" sz="2800" dirty="0"/>
              <a:t>Acompanhamento da </a:t>
            </a:r>
            <a:r>
              <a:rPr lang="pt-PT" sz="2800" b="1" dirty="0">
                <a:solidFill>
                  <a:srgbClr val="C00000"/>
                </a:solidFill>
              </a:rPr>
              <a:t>campanha experimental</a:t>
            </a:r>
          </a:p>
          <a:p>
            <a:endParaRPr lang="pt-PT" sz="2800" dirty="0"/>
          </a:p>
          <a:p>
            <a:r>
              <a:rPr lang="pt-PT" sz="2800" b="1" dirty="0">
                <a:solidFill>
                  <a:schemeClr val="accent1"/>
                </a:solidFill>
              </a:rPr>
              <a:t>Avaliação</a:t>
            </a:r>
            <a:r>
              <a:rPr lang="pt-PT" sz="2800" dirty="0"/>
              <a:t> dos resultados da campanha experimental</a:t>
            </a:r>
          </a:p>
          <a:p>
            <a:endParaRPr lang="pt-PT" sz="2800" dirty="0"/>
          </a:p>
          <a:p>
            <a:r>
              <a:rPr lang="pt-PT" sz="2800" dirty="0"/>
              <a:t>Estimativa perdas devido a sombreamentos urbanos para </a:t>
            </a:r>
            <a:r>
              <a:rPr lang="pt-PT" sz="2800" b="1" dirty="0">
                <a:solidFill>
                  <a:schemeClr val="accent6"/>
                </a:solidFill>
              </a:rPr>
              <a:t>diferentes rotas e categorias </a:t>
            </a:r>
            <a:r>
              <a:rPr lang="pt-PT" sz="2800" dirty="0"/>
              <a:t>de veículos</a:t>
            </a:r>
          </a:p>
          <a:p>
            <a:endParaRPr lang="pt-PT" sz="2800" dirty="0"/>
          </a:p>
          <a:p>
            <a:r>
              <a:rPr lang="pt-PT" sz="2800" dirty="0"/>
              <a:t>Validação (e melhorias) no </a:t>
            </a:r>
            <a:r>
              <a:rPr lang="pt-PT" sz="2800" b="1" dirty="0">
                <a:solidFill>
                  <a:srgbClr val="7030A0"/>
                </a:solidFill>
              </a:rPr>
              <a:t>modelo</a:t>
            </a:r>
            <a:r>
              <a:rPr lang="pt-PT" sz="2800" dirty="0"/>
              <a:t> de potencial </a:t>
            </a:r>
          </a:p>
          <a:p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735437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494</Words>
  <Application>Microsoft Office PowerPoint</Application>
  <PresentationFormat>Widescreen</PresentationFormat>
  <Paragraphs>83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Veículos solares</vt:lpstr>
      <vt:lpstr>#1 Motivação para os VEs : Descarbonização do sector dos transporte</vt:lpstr>
      <vt:lpstr>Energia fotovoltaica integrada nos veículos – ViPV (Vehicle integrated photovoltaics)</vt:lpstr>
      <vt:lpstr>Valerá a pena? Quão longe poderemos conduzir com energia solar? </vt:lpstr>
      <vt:lpstr>Quão longe poderemos mesmo conduzir com energia solar? </vt:lpstr>
      <vt:lpstr>Através de estudos computacionais preliminares para a cidade de Lisboa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Veículos solares</dc:title>
  <dc:creator>Miguel Brito</dc:creator>
  <cp:lastModifiedBy>carla alexandra monteiro da</cp:lastModifiedBy>
  <cp:revision>3</cp:revision>
  <dcterms:created xsi:type="dcterms:W3CDTF">2022-03-25T13:34:29Z</dcterms:created>
  <dcterms:modified xsi:type="dcterms:W3CDTF">2022-09-30T13:06:02Z</dcterms:modified>
</cp:coreProperties>
</file>